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24"/>
  </p:notesMasterIdLst>
  <p:handoutMasterIdLst>
    <p:handoutMasterId r:id="rId25"/>
  </p:handoutMasterIdLst>
  <p:sldIdLst>
    <p:sldId id="268" r:id="rId5"/>
    <p:sldId id="281" r:id="rId6"/>
    <p:sldId id="333" r:id="rId7"/>
    <p:sldId id="331" r:id="rId8"/>
    <p:sldId id="330" r:id="rId9"/>
    <p:sldId id="334" r:id="rId10"/>
    <p:sldId id="335" r:id="rId11"/>
    <p:sldId id="336" r:id="rId12"/>
    <p:sldId id="343" r:id="rId13"/>
    <p:sldId id="337" r:id="rId14"/>
    <p:sldId id="338" r:id="rId15"/>
    <p:sldId id="339" r:id="rId16"/>
    <p:sldId id="340" r:id="rId17"/>
    <p:sldId id="341" r:id="rId18"/>
    <p:sldId id="342" r:id="rId19"/>
    <p:sldId id="287" r:id="rId20"/>
    <p:sldId id="344" r:id="rId21"/>
    <p:sldId id="332" r:id="rId22"/>
    <p:sldId id="308" r:id="rId23"/>
  </p:sldIdLst>
  <p:sldSz cx="18288000" cy="10296525"/>
  <p:notesSz cx="6858000" cy="9144000"/>
  <p:defaultTextStyle>
    <a:defPPr>
      <a:defRPr lang="en-US"/>
    </a:defPPr>
    <a:lvl1pPr marL="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1pPr>
    <a:lvl2pPr marL="68618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2pPr>
    <a:lvl3pPr marL="1372378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3pPr>
    <a:lvl4pPr marL="205856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4pPr>
    <a:lvl5pPr marL="2744755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5pPr>
    <a:lvl6pPr marL="343094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6pPr>
    <a:lvl7pPr marL="4117133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7pPr>
    <a:lvl8pPr marL="4803321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8pPr>
    <a:lvl9pPr marL="5489510" algn="l" defTabSz="1372378" rtl="0" eaLnBrk="1" latinLnBrk="0" hangingPunct="1">
      <a:defRPr sz="2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/>
    <p:restoredTop sz="94626"/>
  </p:normalViewPr>
  <p:slideViewPr>
    <p:cSldViewPr snapToGrid="0" snapToObjects="1">
      <p:cViewPr varScale="1">
        <p:scale>
          <a:sx n="85" d="100"/>
          <a:sy n="85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78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D41EB-D3D3-6044-A7B2-6CD4A3F63263}" type="datetimeFigureOut">
              <a:rPr lang="en-US" smtClean="0">
                <a:latin typeface="IBM Plex Sans" charset="0"/>
                <a:ea typeface="IBM Plex Sans" charset="0"/>
                <a:cs typeface="IBM Plex Sans" charset="0"/>
              </a:rPr>
              <a:t>3/20/19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B4878-71CB-8F40-B9DD-F26F1F6CA014}" type="slidenum">
              <a:rPr lang="en-US" smtClean="0"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D96A0541-C2EF-9848-827E-46BECFB549F3}" type="datetimeFigureOut">
              <a:rPr lang="en-US" smtClean="0"/>
              <a:pPr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1pPr>
    <a:lvl2pPr marL="914674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2pPr>
    <a:lvl3pPr marL="1829349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3pPr>
    <a:lvl4pPr marL="2744023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4pPr>
    <a:lvl5pPr marL="3658697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5pPr>
    <a:lvl6pPr marL="4573372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1829349" rtl="0" eaLnBrk="1" latinLnBrk="0" hangingPunct="1">
      <a:defRPr sz="24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bg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bg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bg1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1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1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6BA5FF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177"/>
            <a:ext cx="1043178" cy="4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rgbClr val="418C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accent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accent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5148262"/>
            <a:ext cx="5138928" cy="5148263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906" y="4621681"/>
            <a:ext cx="2584188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439318"/>
            <a:ext cx="8266176" cy="1610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20" y="2269812"/>
            <a:ext cx="8412480" cy="6730114"/>
          </a:xfrm>
        </p:spPr>
        <p:txBody>
          <a:bodyPr/>
          <a:lstStyle>
            <a:lvl1pPr>
              <a:lnSpc>
                <a:spcPct val="90000"/>
              </a:lnSpc>
              <a:defRPr sz="192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3049"/>
            <a:ext cx="17556344" cy="8816876"/>
          </a:xfrm>
        </p:spPr>
        <p:txBody>
          <a:bodyPr/>
          <a:lstStyle>
            <a:lvl1pPr>
              <a:defRPr sz="19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112506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0624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82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4154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4154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9144000" y="0"/>
            <a:ext cx="9144000" cy="1029652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4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328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402709"/>
            <a:ext cx="8247888" cy="8597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0"/>
            <a:ext cx="4572000" cy="5148263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148265"/>
          </a:xfrm>
          <a:solidFill>
            <a:srgbClr val="0530AD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0"/>
            <a:ext cx="4572000" cy="5148263"/>
          </a:xfrm>
          <a:solidFill>
            <a:srgbClr val="031973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9144000" y="5145085"/>
            <a:ext cx="9144000" cy="5151439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9144000" cy="5151439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9144000" y="5145084"/>
            <a:ext cx="4572000" cy="5151441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3716000" y="5145084"/>
            <a:ext cx="4572000" cy="5151441"/>
          </a:xfrm>
          <a:solidFill>
            <a:srgbClr val="6BA5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572002" y="5145085"/>
            <a:ext cx="4572000" cy="5151439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5145085"/>
            <a:ext cx="4572000" cy="5151439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8288000" cy="5143684"/>
          </a:xfrm>
          <a:solidFill>
            <a:schemeClr val="tx2"/>
          </a:solidFill>
        </p:spPr>
        <p:txBody>
          <a:bodyPr lIns="402336" tIns="347472" rIns="228600" bIns="228600"/>
          <a:lstStyle>
            <a:lvl1pPr>
              <a:defRPr sz="9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555064"/>
            <a:ext cx="18288000" cy="7741461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8288000" cy="2555064"/>
          </a:xfrm>
          <a:solidFill>
            <a:schemeClr val="tx2"/>
          </a:solidFill>
        </p:spPr>
        <p:txBody>
          <a:bodyPr lIns="420624" tIns="420624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8288000" cy="10305677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5167331"/>
            <a:ext cx="4572000" cy="5129195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4" y="5148262"/>
            <a:ext cx="5138928" cy="5148263"/>
          </a:xfrm>
          <a:solidFill>
            <a:schemeClr val="tx2"/>
          </a:solidFill>
        </p:spPr>
        <p:txBody>
          <a:bodyPr lIns="457200" tIns="38404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4572000" cy="10305677"/>
          </a:xfrm>
          <a:solidFill>
            <a:schemeClr val="accent2"/>
          </a:solidFill>
        </p:spPr>
        <p:txBody>
          <a:bodyPr lIns="457200" tIns="38404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572000" y="0"/>
            <a:ext cx="4572000" cy="10305677"/>
          </a:xfrm>
          <a:solidFill>
            <a:srgbClr val="054ADA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9144000" y="0"/>
            <a:ext cx="4572000" cy="10305677"/>
          </a:xfrm>
          <a:solidFill>
            <a:srgbClr val="0530AD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3716000" y="0"/>
            <a:ext cx="4572000" cy="10305677"/>
          </a:xfrm>
          <a:solidFill>
            <a:srgbClr val="031973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029200" y="2489471"/>
            <a:ext cx="12801600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752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9144000" cy="10296525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010912" y="2489471"/>
            <a:ext cx="3675888" cy="65104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546336" y="2434556"/>
            <a:ext cx="8284464" cy="6565369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38912" y="402709"/>
            <a:ext cx="3675888" cy="85972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5010912" y="402709"/>
            <a:ext cx="12819752" cy="8597217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16108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526081"/>
            <a:ext cx="8247888" cy="6473845"/>
          </a:xfrm>
        </p:spPr>
        <p:txBody>
          <a:bodyPr/>
          <a:lstStyle>
            <a:lvl1pPr>
              <a:spcBef>
                <a:spcPts val="0"/>
              </a:spcBef>
              <a:defRPr sz="2000"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92" y="4621681"/>
            <a:ext cx="2595216" cy="105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23" y="9390432"/>
            <a:ext cx="1043178" cy="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8"/>
            <a:ext cx="8284464" cy="16016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582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38912" y="2489471"/>
            <a:ext cx="8247888" cy="65104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403224" indent="0">
              <a:buNone/>
              <a:defRPr/>
            </a:lvl3pPr>
            <a:lvl4pPr marL="869950" indent="0">
              <a:buNone/>
              <a:defRPr/>
            </a:lvl4pPr>
            <a:lvl5pPr marL="126365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28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28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20624" y="402709"/>
            <a:ext cx="8284464" cy="85972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582912" y="402709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57332" y="9584667"/>
            <a:ext cx="8229468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371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4173200" y="9584667"/>
            <a:ext cx="3657464" cy="333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19460" y="-221185"/>
            <a:ext cx="18728440" cy="10738894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5pPr>
      <a:lvl6pPr marL="7251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6pPr>
      <a:lvl7pPr marL="14502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7pPr>
      <a:lvl8pPr marL="21753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8pPr>
      <a:lvl9pPr marL="29005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4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34290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685800" indent="-282576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257300" indent="-38735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28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606550" indent="-342900" algn="l" rtl="0" eaLnBrk="1" fontAlgn="base" hangingPunct="1">
        <a:lnSpc>
          <a:spcPct val="100000"/>
        </a:lnSpc>
        <a:spcBef>
          <a:spcPts val="22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28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16740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6pPr>
      <a:lvl7pPr marL="389253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7pPr>
      <a:lvl8pPr marL="461766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8pPr>
      <a:lvl9pPr marL="5342792" indent="-25933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53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725128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450260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3pPr>
      <a:lvl4pPr marL="217538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4pPr>
      <a:lvl5pPr marL="290051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5pPr>
      <a:lvl6pPr marL="3625646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6pPr>
      <a:lvl7pPr marL="4350774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7pPr>
      <a:lvl8pPr marL="507590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8pPr>
      <a:lvl9pPr marL="5801032" algn="l" defTabSz="1450260" rtl="0" eaLnBrk="1" latinLnBrk="0" hangingPunct="1">
        <a:defRPr sz="28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11232" userDrawn="1">
          <p15:clr>
            <a:srgbClr val="F26B43"/>
          </p15:clr>
        </p15:guide>
        <p15:guide id="4" orient="horz" pos="5669" userDrawn="1">
          <p15:clr>
            <a:srgbClr val="F26B43"/>
          </p15:clr>
        </p15:guide>
        <p15:guide id="5" orient="horz" pos="6182" userDrawn="1">
          <p15:clr>
            <a:srgbClr val="F26B43"/>
          </p15:clr>
        </p15:guide>
        <p15:guide id="6" pos="5760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pos="6048" userDrawn="1">
          <p15:clr>
            <a:srgbClr val="F26B43"/>
          </p15:clr>
        </p15:guide>
        <p15:guide id="10" pos="2592" userDrawn="1">
          <p15:clr>
            <a:srgbClr val="F26B43"/>
          </p15:clr>
        </p15:guide>
        <p15:guide id="11" pos="3168" userDrawn="1">
          <p15:clr>
            <a:srgbClr val="F26B43"/>
          </p15:clr>
        </p15:guide>
        <p15:guide id="12" pos="8640" userDrawn="1">
          <p15:clr>
            <a:srgbClr val="F26B43"/>
          </p15:clr>
        </p15:guide>
        <p15:guide id="13" pos="8352" userDrawn="1">
          <p15:clr>
            <a:srgbClr val="F26B43"/>
          </p15:clr>
        </p15:guide>
        <p15:guide id="14" pos="8928" userDrawn="1">
          <p15:clr>
            <a:srgbClr val="F26B43"/>
          </p15:clr>
        </p15:guide>
        <p15:guide id="15" orient="horz" pos="825" userDrawn="1">
          <p15:clr>
            <a:srgbClr val="F26B43"/>
          </p15:clr>
        </p15:guide>
        <p15:guide id="17" orient="horz" pos="1626" userDrawn="1">
          <p15:clr>
            <a:srgbClr val="F26B43"/>
          </p15:clr>
        </p15:guide>
        <p15:guide id="18" orient="horz" pos="3243" userDrawn="1">
          <p15:clr>
            <a:srgbClr val="F26B43"/>
          </p15:clr>
        </p15:guide>
        <p15:guide id="19" orient="horz" pos="2434" userDrawn="1">
          <p15:clr>
            <a:srgbClr val="F26B43"/>
          </p15:clr>
        </p15:guide>
        <p15:guide id="20" orient="horz" pos="4048" userDrawn="1">
          <p15:clr>
            <a:srgbClr val="F26B43"/>
          </p15:clr>
        </p15:guide>
        <p15:guide id="21" orient="horz" pos="48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Spectrum Scale REST API</a:t>
            </a:r>
            <a:br>
              <a:rPr lang="en-US" dirty="0"/>
            </a:br>
            <a:r>
              <a:rPr lang="en-US" sz="3200" dirty="0"/>
              <a:t>—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Andreas Koeninger</a:t>
            </a:r>
            <a:br>
              <a:rPr lang="en-US" sz="3200"/>
            </a:br>
            <a:r>
              <a:rPr lang="en-US" sz="3200"/>
              <a:t>Scrum </a:t>
            </a:r>
            <a:r>
              <a:rPr lang="en-US" sz="3200" dirty="0"/>
              <a:t>Master and Developer</a:t>
            </a:r>
            <a:br>
              <a:rPr lang="en-US" sz="3200" dirty="0"/>
            </a:br>
            <a:r>
              <a:rPr lang="en-US" sz="3200" dirty="0"/>
              <a:t>Spectrum Scale GUI and REST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 dirty="0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39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0061109" cy="8597217"/>
          </a:xfrm>
        </p:spPr>
        <p:txBody>
          <a:bodyPr/>
          <a:lstStyle/>
          <a:p>
            <a:r>
              <a:rPr lang="en-US" dirty="0"/>
              <a:t>Endpoints (CES, File Systems, ACLs,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680FC-E360-B34C-8859-071FCC61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2" y="1154291"/>
            <a:ext cx="10485488" cy="81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1453687" cy="8597217"/>
          </a:xfrm>
        </p:spPr>
        <p:txBody>
          <a:bodyPr/>
          <a:lstStyle/>
          <a:p>
            <a:r>
              <a:rPr lang="en-US" dirty="0"/>
              <a:t>Endpoints (Disks, File Sets, Quotas,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1F737-1BD2-7A42-B03B-6AC651C3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3" y="1117405"/>
            <a:ext cx="10766886" cy="8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0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9739376" cy="8597217"/>
          </a:xfrm>
        </p:spPr>
        <p:txBody>
          <a:bodyPr/>
          <a:lstStyle/>
          <a:p>
            <a:r>
              <a:rPr lang="en-US" dirty="0"/>
              <a:t>Endpoints (Policies, Snapshots,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8DEC1-CAC2-2048-A6C6-7441621B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8" y="1154291"/>
            <a:ext cx="10766887" cy="84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8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3" y="402709"/>
            <a:ext cx="14644492" cy="8597217"/>
          </a:xfrm>
        </p:spPr>
        <p:txBody>
          <a:bodyPr/>
          <a:lstStyle/>
          <a:p>
            <a:r>
              <a:rPr lang="en-US" dirty="0"/>
              <a:t>Endpoints (RGs, NFS exports, Node Classes,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F63242-E111-1647-B73E-AB76EA45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1" y="1154291"/>
            <a:ext cx="10766887" cy="840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24" y="402709"/>
            <a:ext cx="14717776" cy="8597217"/>
          </a:xfrm>
        </p:spPr>
        <p:txBody>
          <a:bodyPr/>
          <a:lstStyle/>
          <a:p>
            <a:r>
              <a:rPr lang="en-US" dirty="0"/>
              <a:t>Endpoints (Health Data, Performance Monitoring,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DD5918-6A0B-E84C-B489-3F49AA6B4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154291"/>
            <a:ext cx="10831629" cy="84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Endpoints (</a:t>
            </a:r>
            <a:r>
              <a:rPr lang="en-US"/>
              <a:t>SMB Shares</a:t>
            </a:r>
            <a:r>
              <a:rPr lang="en-US" dirty="0"/>
              <a:t>, …)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451162" y="1032469"/>
            <a:ext cx="8247888" cy="8597217"/>
          </a:xfrm>
        </p:spPr>
        <p:txBody>
          <a:bodyPr/>
          <a:lstStyle/>
          <a:p>
            <a:endParaRPr lang="en-US" sz="12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86D5155-A980-3E46-8D5B-F9616B184CF0}"/>
              </a:ext>
            </a:extLst>
          </p:cNvPr>
          <p:cNvSpPr txBox="1">
            <a:spLocks/>
          </p:cNvSpPr>
          <p:nvPr/>
        </p:nvSpPr>
        <p:spPr>
          <a:xfrm>
            <a:off x="420624" y="1154291"/>
            <a:ext cx="8247888" cy="85972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Wingdings" pitchFamily="2" charset="2"/>
              <a:buNone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34290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685800" indent="-282576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1257300" indent="-38735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8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606550" indent="-342900" algn="l" rtl="0" eaLnBrk="1" fontAlgn="base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80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16740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6pPr>
            <a:lvl7pPr marL="389253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7pPr>
            <a:lvl8pPr marL="461766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8pPr>
            <a:lvl9pPr marL="5342792" indent="-25933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538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de-DE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71174-F184-5143-B646-D1EF286B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3639118"/>
            <a:ext cx="11255252" cy="26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9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Mr. Storage Admin, I need storage space for our new research project. Can you help me?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319" y="2269812"/>
            <a:ext cx="8614847" cy="6730114"/>
          </a:xfrm>
        </p:spPr>
        <p:txBody>
          <a:bodyPr/>
          <a:lstStyle/>
          <a:p>
            <a:r>
              <a:rPr lang="en-US" dirty="0"/>
              <a:t>Sure!</a:t>
            </a:r>
          </a:p>
        </p:txBody>
      </p:sp>
    </p:spTree>
    <p:extLst>
      <p:ext uri="{BB962C8B-B14F-4D97-AF65-F5344CB8AC3E}">
        <p14:creationId xmlns:p14="http://schemas.microsoft.com/office/powerpoint/2010/main" val="212603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582863"/>
            <a:ext cx="18288000" cy="7734302"/>
            <a:chOff x="0" y="1276350"/>
            <a:chExt cx="9144000" cy="38671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4" t="3671" r="12204" b="756"/>
            <a:stretch/>
          </p:blipFill>
          <p:spPr>
            <a:xfrm>
              <a:off x="4572000" y="1276350"/>
              <a:ext cx="4572000" cy="38671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" t="35879" r="442" b="8171"/>
            <a:stretch/>
          </p:blipFill>
          <p:spPr>
            <a:xfrm>
              <a:off x="0" y="1276350"/>
              <a:ext cx="4572000" cy="3867151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9600" dirty="0"/>
              <a:t>Demo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6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Andreas Koeninger</a:t>
            </a:r>
          </a:p>
          <a:p>
            <a:r>
              <a:rPr lang="en-US" dirty="0"/>
              <a:t>Scrum Master and Developer</a:t>
            </a:r>
          </a:p>
          <a:p>
            <a:r>
              <a:rPr lang="en-US" dirty="0"/>
              <a:t>Spectrum Scale GUI and REST API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andreas.koeninger@de.ibm.com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8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3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>
                <a:solidFill>
                  <a:schemeClr val="bg1"/>
                </a:solidFill>
              </a:rPr>
              <a:t>Spectrum Scale User Group / March 21, 2019 / © 2019 IBM Corporation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Overview	03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cs typeface="Arial" charset="0"/>
              </a:rPr>
              <a:t>What is a REST API?	04</a:t>
            </a:r>
            <a:endParaRPr lang="en-US" dirty="0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Four basic operations	05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chemeClr val="bg1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Getting Started with the </a:t>
            </a:r>
            <a:b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</a:b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Spectrum Scale REST API	06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cs typeface="Arial" charset="0"/>
              </a:rPr>
              <a:t>Architecture	07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Sample Calls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Endpoints	11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chemeClr val="bg1"/>
              </a:solidFill>
              <a:latin typeface="IBM Plex Sans"/>
              <a:ea typeface="Arial" charset="0"/>
              <a:cs typeface="Arial" charset="0"/>
            </a:endParaRP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b="1" kern="1200" dirty="0">
                <a:solidFill>
                  <a:schemeClr val="bg1"/>
                </a:solidFill>
                <a:latin typeface="IBM Plex Sans"/>
                <a:ea typeface="Arial" charset="0"/>
                <a:cs typeface="Arial" charset="0"/>
              </a:rPr>
              <a:t>Demo	17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AF0324-B6FF-BB43-AB98-BCE0B87772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REST API?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8911" y="2489471"/>
            <a:ext cx="3848275" cy="6510455"/>
          </a:xfrm>
        </p:spPr>
        <p:txBody>
          <a:bodyPr/>
          <a:lstStyle/>
          <a:p>
            <a:r>
              <a:rPr lang="en-US" dirty="0"/>
              <a:t>“REST API”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“Representational State Transfer”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Neither a protocol nor a standard </a:t>
            </a:r>
            <a:r>
              <a:rPr lang="en-US" sz="2000" dirty="0">
                <a:sym typeface="Wingdings" pitchFamily="2" charset="2"/>
              </a:rPr>
              <a:t> Every API is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Some loose conventions, for example: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Hierarchical URLs to identify entities, e.g.:</a:t>
            </a:r>
            <a:br>
              <a:rPr lang="en-US" sz="2000" dirty="0">
                <a:sym typeface="Wingdings" pitchFamily="2" charset="2"/>
              </a:rPr>
            </a:br>
            <a:br>
              <a:rPr lang="en-US" sz="2000" dirty="0">
                <a:sym typeface="Wingdings" pitchFamily="2" charset="2"/>
              </a:rPr>
            </a:br>
            <a:r>
              <a:rPr lang="en-US" sz="2000" dirty="0">
                <a:sym typeface="Wingdings" pitchFamily="2" charset="2"/>
              </a:rPr>
              <a:t>/filesystems/gpfs0/</a:t>
            </a:r>
            <a:r>
              <a:rPr lang="en-US" sz="2000" dirty="0" err="1">
                <a:sym typeface="Wingdings" pitchFamily="2" charset="2"/>
              </a:rPr>
              <a:t>filesets</a:t>
            </a:r>
            <a:endParaRPr lang="en-US" sz="2000" dirty="0">
              <a:sym typeface="Wingdings" pitchFamily="2" charset="2"/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Stateless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Client always sends all the data the server needs to fulfill a request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Easy to use and implement since no state has to be managed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On the CLI: curl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Python, Java, 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HTTP/HTTPS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Well-known and wide-spread protocol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HTTP security features can be leveraged, e.g. encryption, authentication, …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URLs are used to identify entities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Four basic HTTP methods:</a:t>
            </a:r>
          </a:p>
          <a:p>
            <a:pPr marL="685800" lvl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POST, PUT, GET, DELETE</a:t>
            </a:r>
          </a:p>
          <a:p>
            <a:pPr marL="342900">
              <a:buClr>
                <a:srgbClr val="000000"/>
              </a:buClr>
            </a:pPr>
            <a:endParaRPr lang="en-US" sz="2000" dirty="0"/>
          </a:p>
          <a:p>
            <a:pPr marL="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>
              <a:buClr>
                <a:srgbClr val="000000"/>
              </a:buClr>
            </a:pP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buClr>
                <a:srgbClr val="000000"/>
              </a:buClr>
            </a:pPr>
            <a:r>
              <a:rPr lang="en-US" dirty="0"/>
              <a:t>JSON/XML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Data is returned in machine readable format, for example JSON (JavaScript Object Notation) or XML (Extensible Markup Language)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Easy to read and debug</a:t>
            </a:r>
          </a:p>
        </p:txBody>
      </p:sp>
    </p:spTree>
    <p:extLst>
      <p:ext uri="{BB962C8B-B14F-4D97-AF65-F5344CB8AC3E}">
        <p14:creationId xmlns:p14="http://schemas.microsoft.com/office/powerpoint/2010/main" val="10995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Update – 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Change the configuration or state of an 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Change an ACL or unmount a filesystem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Delete – DELETE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Remove an entity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Delete a threshold or NFS export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Read – GET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Retrieve information about all entities or a specific entity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Returned entities can be filtered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/>
              <a:t>Example: List all unhealthy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Create – POST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new entities asynchronously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Create a new </a:t>
            </a:r>
            <a:r>
              <a:rPr lang="en-US" dirty="0" err="1"/>
              <a:t>fileset</a:t>
            </a:r>
            <a:r>
              <a:rPr lang="en-US" dirty="0"/>
              <a:t> or SMB share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dirty="0"/>
              <a:t>Four basic operations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the Spectrum Scale REST API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Architecture	07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Sample Calls	10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r>
              <a:rPr lang="en-US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</a:rPr>
              <a:t>Endpoints	11</a:t>
            </a:r>
          </a:p>
          <a:p>
            <a:pPr fontAlgn="auto">
              <a:spcAft>
                <a:spcPts val="0"/>
              </a:spcAft>
              <a:buClrTx/>
              <a:buSzTx/>
              <a:tabLst>
                <a:tab pos="7880350" algn="dec"/>
              </a:tabLst>
            </a:pPr>
            <a:endParaRPr lang="en-US" kern="1200" dirty="0">
              <a:solidFill>
                <a:srgbClr val="FFFFFF"/>
              </a:solidFill>
              <a:latin typeface="IBM Plex Sans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8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GUI user and role management is used</a:t>
            </a:r>
          </a:p>
          <a:p>
            <a:r>
              <a:rPr lang="en-US" dirty="0">
                <a:sym typeface="Wingdings" pitchFamily="2" charset="2"/>
              </a:rPr>
              <a:t> Local users or users in an external AD/LDAP server are supported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Data is cached in a local database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Cached data is updated via events coming from GPFS and on periodic intervals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Uses the same software stack as the GUI</a:t>
            </a:r>
          </a:p>
          <a:p>
            <a:r>
              <a:rPr lang="en-US" dirty="0">
                <a:sym typeface="Wingdings" pitchFamily="2" charset="2"/>
              </a:rPr>
              <a:t> Multiple instances are supported for HA</a:t>
            </a:r>
            <a:endParaRPr lang="en-US" dirty="0"/>
          </a:p>
          <a:p>
            <a:pPr marL="457200" indent="-457200">
              <a:buFont typeface="Wingdings" pitchFamily="2" charset="2"/>
              <a:buChar char="à"/>
            </a:pP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Requests are served over HTTPS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Any client application can easily access the REST API (curl, Python, Java, …)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dirty="0"/>
              <a:t>Architecture (1/3)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15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634" y="372729"/>
            <a:ext cx="11061842" cy="8597217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Architecture (2/3)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45" name="Can 44">
            <a:extLst>
              <a:ext uri="{FF2B5EF4-FFF2-40B4-BE49-F238E27FC236}">
                <a16:creationId xmlns:a16="http://schemas.microsoft.com/office/drawing/2014/main" id="{F47F28A2-70AE-6F47-99FA-F3C92DE1FFA1}"/>
              </a:ext>
            </a:extLst>
          </p:cNvPr>
          <p:cNvSpPr/>
          <p:nvPr/>
        </p:nvSpPr>
        <p:spPr>
          <a:xfrm>
            <a:off x="2324423" y="5319427"/>
            <a:ext cx="1290452" cy="1236676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DB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770E2BD-7CE1-6C46-B113-4A2EC01F8ED0}"/>
              </a:ext>
            </a:extLst>
          </p:cNvPr>
          <p:cNvSpPr/>
          <p:nvPr/>
        </p:nvSpPr>
        <p:spPr>
          <a:xfrm>
            <a:off x="4558235" y="7126413"/>
            <a:ext cx="3191679" cy="11199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GPFS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F3E24D0-BF31-A64E-92AA-8816F5DF2F50}"/>
              </a:ext>
            </a:extLst>
          </p:cNvPr>
          <p:cNvSpPr/>
          <p:nvPr/>
        </p:nvSpPr>
        <p:spPr>
          <a:xfrm>
            <a:off x="4543665" y="5355153"/>
            <a:ext cx="6419040" cy="11232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GUI Backend Layer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7E5BD94-CFA4-154D-9AFB-0FED6ADCA4B1}"/>
              </a:ext>
            </a:extLst>
          </p:cNvPr>
          <p:cNvSpPr/>
          <p:nvPr/>
        </p:nvSpPr>
        <p:spPr>
          <a:xfrm>
            <a:off x="7756454" y="4216130"/>
            <a:ext cx="3206251" cy="11232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REST API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9E00ACC-AB3E-DF4E-B391-712456B0DF16}"/>
              </a:ext>
            </a:extLst>
          </p:cNvPr>
          <p:cNvSpPr/>
          <p:nvPr/>
        </p:nvSpPr>
        <p:spPr>
          <a:xfrm>
            <a:off x="4543665" y="4196154"/>
            <a:ext cx="3206251" cy="11232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GUI Frontend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8F2BA54-EEBA-4B44-A493-DFBB1B35C5C5}"/>
              </a:ext>
            </a:extLst>
          </p:cNvPr>
          <p:cNvSpPr/>
          <p:nvPr/>
        </p:nvSpPr>
        <p:spPr>
          <a:xfrm>
            <a:off x="2876911" y="2294484"/>
            <a:ext cx="3014223" cy="11232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chemeClr val="bg1"/>
                </a:solidFill>
              </a:rPr>
              <a:t>Experienced</a:t>
            </a: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Storage Admins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F989AD4-B1C2-2140-9348-72C500866129}"/>
              </a:ext>
            </a:extLst>
          </p:cNvPr>
          <p:cNvSpPr/>
          <p:nvPr/>
        </p:nvSpPr>
        <p:spPr>
          <a:xfrm>
            <a:off x="13191761" y="2333022"/>
            <a:ext cx="3389939" cy="1084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Monitoring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20F04C3-CC4D-9F4E-8C4A-511C4F2717D1}"/>
              </a:ext>
            </a:extLst>
          </p:cNvPr>
          <p:cNvCxnSpPr>
            <a:cxnSpLocks/>
            <a:stCxn id="51" idx="1"/>
            <a:endCxn id="48" idx="3"/>
          </p:cNvCxnSpPr>
          <p:nvPr/>
        </p:nvCxnSpPr>
        <p:spPr>
          <a:xfrm flipH="1">
            <a:off x="10962705" y="2875389"/>
            <a:ext cx="2229056" cy="1902377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C9A3BFB-D2FC-2847-948C-C623872A1E3C}"/>
              </a:ext>
            </a:extLst>
          </p:cNvPr>
          <p:cNvSpPr/>
          <p:nvPr/>
        </p:nvSpPr>
        <p:spPr>
          <a:xfrm>
            <a:off x="13191762" y="5300924"/>
            <a:ext cx="3389938" cy="11232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Management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DEB7F8-1C0D-E445-B3FA-9373FE546B3F}"/>
              </a:ext>
            </a:extLst>
          </p:cNvPr>
          <p:cNvCxnSpPr>
            <a:cxnSpLocks/>
            <a:stCxn id="53" idx="1"/>
            <a:endCxn id="48" idx="3"/>
          </p:cNvCxnSpPr>
          <p:nvPr/>
        </p:nvCxnSpPr>
        <p:spPr>
          <a:xfrm flipH="1" flipV="1">
            <a:off x="10962705" y="4777766"/>
            <a:ext cx="2229057" cy="1084794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CD020F2C-E6C1-474E-834A-D31FF583516F}"/>
              </a:ext>
            </a:extLst>
          </p:cNvPr>
          <p:cNvSpPr/>
          <p:nvPr/>
        </p:nvSpPr>
        <p:spPr>
          <a:xfrm>
            <a:off x="13191761" y="3826577"/>
            <a:ext cx="3380466" cy="108473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Custom Configuration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FCA6CD3-A541-744A-B8F5-014A6144F6F1}"/>
              </a:ext>
            </a:extLst>
          </p:cNvPr>
          <p:cNvCxnSpPr>
            <a:cxnSpLocks/>
            <a:stCxn id="55" idx="1"/>
            <a:endCxn id="48" idx="3"/>
          </p:cNvCxnSpPr>
          <p:nvPr/>
        </p:nvCxnSpPr>
        <p:spPr>
          <a:xfrm flipH="1">
            <a:off x="10962705" y="4368944"/>
            <a:ext cx="2229056" cy="408822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B86663-DBBC-D741-8E3B-7B0AACC065E9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>
            <a:off x="4384023" y="3417758"/>
            <a:ext cx="1762768" cy="778396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5776457-0849-1A45-88D2-36713BC882B7}"/>
              </a:ext>
            </a:extLst>
          </p:cNvPr>
          <p:cNvCxnSpPr>
            <a:cxnSpLocks/>
            <a:stCxn id="47" idx="1"/>
            <a:endCxn id="45" idx="4"/>
          </p:cNvCxnSpPr>
          <p:nvPr/>
        </p:nvCxnSpPr>
        <p:spPr>
          <a:xfrm flipH="1">
            <a:off x="3614875" y="5916789"/>
            <a:ext cx="928790" cy="20976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551D33-CF55-7E49-9FB0-9BA91E59B33D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flipH="1">
            <a:off x="6154075" y="6478425"/>
            <a:ext cx="1599110" cy="647988"/>
          </a:xfrm>
          <a:prstGeom prst="straightConnector1">
            <a:avLst/>
          </a:prstGeom>
          <a:noFill/>
          <a:ln w="9525" cap="flat" cmpd="sng" algn="ctr">
            <a:solidFill>
              <a:srgbClr val="9BBB59">
                <a:lumMod val="7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123B6FF-12AB-7A44-9C4B-2783ED42C006}"/>
              </a:ext>
            </a:extLst>
          </p:cNvPr>
          <p:cNvSpPr/>
          <p:nvPr/>
        </p:nvSpPr>
        <p:spPr>
          <a:xfrm>
            <a:off x="6514753" y="2294483"/>
            <a:ext cx="3014223" cy="11232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New </a:t>
            </a:r>
            <a:r>
              <a:rPr lang="en-US" sz="2800" b="1" kern="0" dirty="0">
                <a:solidFill>
                  <a:schemeClr val="bg1"/>
                </a:solidFill>
              </a:rPr>
              <a:t>non-technical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Users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498310-6655-D941-B559-D3FBB5D9419D}"/>
              </a:ext>
            </a:extLst>
          </p:cNvPr>
          <p:cNvCxnSpPr>
            <a:cxnSpLocks/>
            <a:stCxn id="60" idx="2"/>
            <a:endCxn id="49" idx="0"/>
          </p:cNvCxnSpPr>
          <p:nvPr/>
        </p:nvCxnSpPr>
        <p:spPr>
          <a:xfrm flipH="1">
            <a:off x="6146791" y="3417756"/>
            <a:ext cx="1875074" cy="778398"/>
          </a:xfrm>
          <a:prstGeom prst="straightConnector1">
            <a:avLst/>
          </a:prstGeom>
          <a:noFill/>
          <a:ln w="9525" cap="flat" cmpd="sng" algn="ctr">
            <a:solidFill>
              <a:srgbClr val="9BBB59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846E7F8-51CB-EE4F-AC56-F5725D0E52CD}"/>
              </a:ext>
            </a:extLst>
          </p:cNvPr>
          <p:cNvSpPr/>
          <p:nvPr/>
        </p:nvSpPr>
        <p:spPr>
          <a:xfrm>
            <a:off x="7749915" y="7123137"/>
            <a:ext cx="3212789" cy="112327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GNR 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(ESS, Lenovo, DDN)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957009-DE6C-EF4C-9FAB-6DB975B62EAC}"/>
              </a:ext>
            </a:extLst>
          </p:cNvPr>
          <p:cNvCxnSpPr>
            <a:cxnSpLocks/>
            <a:stCxn id="47" idx="2"/>
            <a:endCxn id="62" idx="0"/>
          </p:cNvCxnSpPr>
          <p:nvPr/>
        </p:nvCxnSpPr>
        <p:spPr>
          <a:xfrm>
            <a:off x="7753185" y="6478425"/>
            <a:ext cx="1603125" cy="644712"/>
          </a:xfrm>
          <a:prstGeom prst="straightConnector1">
            <a:avLst/>
          </a:prstGeom>
          <a:noFill/>
          <a:ln w="9525" cap="flat" cmpd="sng" algn="ctr">
            <a:solidFill>
              <a:srgbClr val="9BBB59">
                <a:lumMod val="75000"/>
              </a:srgb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868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POST, PUT, DELETE requests are always asynchronous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jobId</a:t>
            </a:r>
            <a:r>
              <a:rPr lang="en-US" dirty="0"/>
              <a:t> is returned which can be used to track the progress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sysout</a:t>
            </a:r>
            <a:r>
              <a:rPr lang="en-US" dirty="0"/>
              <a:t>, </a:t>
            </a:r>
            <a:r>
              <a:rPr lang="en-US" dirty="0" err="1"/>
              <a:t>syserr</a:t>
            </a:r>
            <a:r>
              <a:rPr lang="en-US" dirty="0"/>
              <a:t>, </a:t>
            </a:r>
            <a:r>
              <a:rPr lang="en-US" dirty="0" err="1"/>
              <a:t>rc</a:t>
            </a:r>
            <a:r>
              <a:rPr lang="en-US" dirty="0"/>
              <a:t>, .. of the mm-command can be retrieved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GET requests are always served from the local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Returned entities can be filtered (e.g. all </a:t>
            </a:r>
            <a:r>
              <a:rPr lang="en-US" dirty="0" err="1"/>
              <a:t>filesets</a:t>
            </a:r>
            <a:r>
              <a:rPr lang="en-US" dirty="0"/>
              <a:t> starting with research*)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Returned fields can be filtered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Four basic operations: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POST, PUT, GET, DELETE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sz="4800" b="1" dirty="0">
                <a:latin typeface="+mn-lt"/>
              </a:rPr>
              <a:t>Architecture (3/3)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3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Calls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"/>
              <a:t>Spectrum Scale User Group / March 21, 2019 / © 2019 IBM Corporation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734394" y="1208126"/>
            <a:ext cx="8096270" cy="2140048"/>
          </a:xfrm>
        </p:spPr>
        <p:txBody>
          <a:bodyPr/>
          <a:lstStyle/>
          <a:p>
            <a:r>
              <a:rPr lang="en-US" dirty="0"/>
              <a:t>List all </a:t>
            </a:r>
            <a:r>
              <a:rPr lang="en-US" dirty="0" err="1"/>
              <a:t>filesets</a:t>
            </a:r>
            <a:r>
              <a:rPr lang="en-US" dirty="0"/>
              <a:t> in filesystem:</a:t>
            </a:r>
          </a:p>
          <a:p>
            <a:r>
              <a:rPr lang="de-DE" dirty="0" err="1"/>
              <a:t>curl</a:t>
            </a:r>
            <a:r>
              <a:rPr lang="de-DE" dirty="0"/>
              <a:t> -</a:t>
            </a:r>
            <a:r>
              <a:rPr lang="de-DE" dirty="0" err="1"/>
              <a:t>u</a:t>
            </a:r>
            <a:r>
              <a:rPr lang="de-DE" dirty="0"/>
              <a:t> 'admin:admin001' -X GET -</a:t>
            </a:r>
            <a:r>
              <a:rPr lang="de-DE" dirty="0" err="1"/>
              <a:t>k</a:t>
            </a:r>
            <a:r>
              <a:rPr lang="de-DE" dirty="0"/>
              <a:t> https://localhost:443/</a:t>
            </a:r>
            <a:r>
              <a:rPr lang="de-DE" dirty="0" err="1"/>
              <a:t>scalemgmt</a:t>
            </a:r>
            <a:r>
              <a:rPr lang="de-DE" dirty="0"/>
              <a:t>/v2/</a:t>
            </a:r>
            <a:r>
              <a:rPr lang="de-DE" dirty="0" err="1"/>
              <a:t>filesystems</a:t>
            </a:r>
            <a:r>
              <a:rPr lang="de-DE" dirty="0"/>
              <a:t>/gpfs0/</a:t>
            </a:r>
            <a:r>
              <a:rPr lang="de-DE" dirty="0" err="1"/>
              <a:t>filesets?fields</a:t>
            </a:r>
            <a:r>
              <a:rPr lang="de-DE" dirty="0"/>
              <a:t>=:all: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332" y="1208126"/>
            <a:ext cx="8247888" cy="1999769"/>
          </a:xfrm>
        </p:spPr>
        <p:txBody>
          <a:bodyPr/>
          <a:lstStyle/>
          <a:p>
            <a:r>
              <a:rPr lang="en-US" dirty="0"/>
              <a:t>List all endpoints:</a:t>
            </a:r>
          </a:p>
          <a:p>
            <a:r>
              <a:rPr lang="de-DE" dirty="0" err="1"/>
              <a:t>curl</a:t>
            </a:r>
            <a:r>
              <a:rPr lang="de-DE" dirty="0"/>
              <a:t> -</a:t>
            </a:r>
            <a:r>
              <a:rPr lang="de-DE" dirty="0" err="1"/>
              <a:t>u</a:t>
            </a:r>
            <a:r>
              <a:rPr lang="de-DE" dirty="0"/>
              <a:t> 'admin:admin001' -X GET -</a:t>
            </a:r>
            <a:r>
              <a:rPr lang="de-DE" dirty="0" err="1"/>
              <a:t>k</a:t>
            </a:r>
            <a:r>
              <a:rPr lang="de-DE" dirty="0"/>
              <a:t> https://localhost:443/</a:t>
            </a:r>
            <a:r>
              <a:rPr lang="de-DE" dirty="0" err="1"/>
              <a:t>scalemgmt</a:t>
            </a:r>
            <a:r>
              <a:rPr lang="de-DE" dirty="0"/>
              <a:t>/v2/</a:t>
            </a:r>
            <a:r>
              <a:rPr lang="de-DE" dirty="0" err="1"/>
              <a:t>info</a:t>
            </a:r>
            <a:endParaRPr lang="de-DE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849968-BA31-B34E-AC1A-A9AD7FB1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394" y="3354453"/>
            <a:ext cx="4237844" cy="6010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98DC0-B601-5842-81DF-32FE72C61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2" y="3235391"/>
            <a:ext cx="8293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18409"/>
      </p:ext>
    </p:extLst>
  </p:cSld>
  <p:clrMapOvr>
    <a:masterClrMapping/>
  </p:clrMapOvr>
</p:sld>
</file>

<file path=ppt/theme/theme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9ECC20FA-BA92-674F-BA7B-E27A18B2B7B4}"/>
    </a:ext>
  </a:extLst>
</a:theme>
</file>

<file path=ppt/theme/theme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B4D46E0F-8209-6A41-8C92-F06C7ACB0E60}"/>
    </a:ext>
  </a:extLst>
</a:theme>
</file>

<file path=ppt/theme/theme3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DAA15386-12F4-E440-A5FC-EC68C94C9803}"/>
    </a:ext>
  </a:extLst>
</a:theme>
</file>

<file path=ppt/theme/theme4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LargeFormat" id="{E47A02D1-9054-A549-A4D7-74AFC0DA32EA}" vid="{1B903B8D-E1AC-174A-B84F-5CEB5C8FFA25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BxD 2018 black background</Template>
  <TotalTime>2267</TotalTime>
  <Words>868</Words>
  <Application>Microsoft Macintosh PowerPoint</Application>
  <PresentationFormat>Custom</PresentationFormat>
  <Paragraphs>122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Arial</vt:lpstr>
      <vt:lpstr>HelvNeue Light for IBM</vt:lpstr>
      <vt:lpstr>IBM Plex Sans</vt:lpstr>
      <vt:lpstr>IBM Plex Sans Light</vt:lpstr>
      <vt:lpstr>Wingdings</vt:lpstr>
      <vt:lpstr>IBM BxD 2018 black background</vt:lpstr>
      <vt:lpstr>IBM BxD 2018 black background</vt:lpstr>
      <vt:lpstr>IBM BxD 2018 black background</vt:lpstr>
      <vt:lpstr>IBM BxD 2018 black background</vt:lpstr>
      <vt:lpstr>Getting Started with the Spectrum Scale REST API —  Andreas Koeninger Scrum Master and Developer Spectrum Scale GUI and REST API</vt:lpstr>
      <vt:lpstr>Contents</vt:lpstr>
      <vt:lpstr>What is a REST API?</vt:lpstr>
      <vt:lpstr>Four basic operations</vt:lpstr>
      <vt:lpstr>Getting Started with the Spectrum Scale REST API</vt:lpstr>
      <vt:lpstr>Architecture (1/3)</vt:lpstr>
      <vt:lpstr>Architecture (2/3)</vt:lpstr>
      <vt:lpstr>Architecture (3/3)</vt:lpstr>
      <vt:lpstr>Sample Calls</vt:lpstr>
      <vt:lpstr>Endpoints (CES, File Systems, ACLs, …)</vt:lpstr>
      <vt:lpstr>Endpoints (Disks, File Sets, Quotas, …)</vt:lpstr>
      <vt:lpstr>Endpoints (Policies, Snapshots, …)</vt:lpstr>
      <vt:lpstr>Endpoints (RGs, NFS exports, Node Classes, …)</vt:lpstr>
      <vt:lpstr>Endpoints (Health Data, Performance Monitoring, …)</vt:lpstr>
      <vt:lpstr>Endpoints (SMB Shares, …)</vt:lpstr>
      <vt:lpstr>Hello Mr. Storage Admin, I need storage space for our new research project. Can you help me?</vt:lpstr>
      <vt:lpstr>Demo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Plex variant </dc:title>
  <dc:creator>Andreas Koeninger</dc:creator>
  <cp:lastModifiedBy>Andreas Koeninger</cp:lastModifiedBy>
  <cp:revision>85</cp:revision>
  <cp:lastPrinted>2017-11-06T21:50:47Z</cp:lastPrinted>
  <dcterms:created xsi:type="dcterms:W3CDTF">2019-03-14T08:54:45Z</dcterms:created>
  <dcterms:modified xsi:type="dcterms:W3CDTF">2019-03-21T07:47:01Z</dcterms:modified>
</cp:coreProperties>
</file>